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451" r:id="rId2"/>
    <p:sldId id="453" r:id="rId3"/>
    <p:sldId id="452" r:id="rId4"/>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863D"/>
    <a:srgbClr val="FF7C80"/>
    <a:srgbClr val="0000FF"/>
    <a:srgbClr val="FF9900"/>
    <a:srgbClr val="FF9933"/>
    <a:srgbClr val="0099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9424" autoAdjust="0"/>
  </p:normalViewPr>
  <p:slideViewPr>
    <p:cSldViewPr>
      <p:cViewPr>
        <p:scale>
          <a:sx n="100" d="100"/>
          <a:sy n="100" d="100"/>
        </p:scale>
        <p:origin x="-111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E0D436-93DF-422C-8BBB-C3B93DEFF9E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CO"/>
        </a:p>
      </dgm:t>
    </dgm:pt>
    <dgm:pt modelId="{4A5F9A4E-9C91-469D-8FF4-A02EA1DEC33B}">
      <dgm:prSet phldrT="[Texto]" custT="1"/>
      <dgm:spPr/>
      <dgm:t>
        <a:bodyPr/>
        <a:lstStyle/>
        <a:p>
          <a:r>
            <a:rPr lang="es-CO" sz="2000" dirty="0" smtClean="0"/>
            <a:t>CONTINUIDAD: </a:t>
          </a:r>
          <a:endParaRPr lang="es-CO" sz="2000" dirty="0"/>
        </a:p>
      </dgm:t>
    </dgm:pt>
    <dgm:pt modelId="{06DC9C1F-33B3-4A1B-85A9-11EA9A5F8BD8}" type="parTrans" cxnId="{D456FBF0-D001-4AF6-834C-CF8781230AEE}">
      <dgm:prSet/>
      <dgm:spPr/>
      <dgm:t>
        <a:bodyPr/>
        <a:lstStyle/>
        <a:p>
          <a:endParaRPr lang="es-CO"/>
        </a:p>
      </dgm:t>
    </dgm:pt>
    <dgm:pt modelId="{1ACCC884-C720-4DBE-98F9-94C8230938F1}" type="sibTrans" cxnId="{D456FBF0-D001-4AF6-834C-CF8781230AEE}">
      <dgm:prSet/>
      <dgm:spPr/>
      <dgm:t>
        <a:bodyPr/>
        <a:lstStyle/>
        <a:p>
          <a:endParaRPr lang="es-CO"/>
        </a:p>
      </dgm:t>
    </dgm:pt>
    <dgm:pt modelId="{466EB267-4D6D-4EF4-82B0-5E09CC529D10}">
      <dgm:prSet phldrT="[Texto]"/>
      <dgm:spPr/>
      <dgm:t>
        <a:bodyPr/>
        <a:lstStyle/>
        <a:p>
          <a:pPr algn="just"/>
          <a:r>
            <a:rPr lang="es-CO" dirty="0" smtClean="0"/>
            <a:t>El corto tiempo en la ejecución del componente psicosocial  y la suspensión de los procesos por varios meses afecta la posibilidad de que la atención psicosocial tenga los resultados esperados en términos de mitigar los impactos y los daños causados en el cuerpo y la vida de las personas  víctimas de  violencias en el marco del conflicto armado.</a:t>
          </a:r>
          <a:endParaRPr lang="es-CO" dirty="0"/>
        </a:p>
      </dgm:t>
    </dgm:pt>
    <dgm:pt modelId="{5CCC8EEB-2F76-436C-8BCA-3AB720AAAF11}" type="parTrans" cxnId="{7208B1EC-E865-4D6B-91A6-20ABC0570AC4}">
      <dgm:prSet/>
      <dgm:spPr/>
      <dgm:t>
        <a:bodyPr/>
        <a:lstStyle/>
        <a:p>
          <a:endParaRPr lang="es-CO"/>
        </a:p>
      </dgm:t>
    </dgm:pt>
    <dgm:pt modelId="{59B41EDE-8379-4848-BBE2-64B4B67E1D93}" type="sibTrans" cxnId="{7208B1EC-E865-4D6B-91A6-20ABC0570AC4}">
      <dgm:prSet/>
      <dgm:spPr/>
      <dgm:t>
        <a:bodyPr/>
        <a:lstStyle/>
        <a:p>
          <a:endParaRPr lang="es-CO"/>
        </a:p>
      </dgm:t>
    </dgm:pt>
    <dgm:pt modelId="{3B1E8315-E3A9-4FA2-97F5-CCBE21362166}">
      <dgm:prSet phldrT="[Texto]"/>
      <dgm:spPr/>
      <dgm:t>
        <a:bodyPr/>
        <a:lstStyle/>
        <a:p>
          <a:r>
            <a:rPr lang="es-CO" dirty="0" smtClean="0"/>
            <a:t>SOSTENIBILIDAD: </a:t>
          </a:r>
          <a:endParaRPr lang="es-CO" dirty="0"/>
        </a:p>
      </dgm:t>
    </dgm:pt>
    <dgm:pt modelId="{787CF137-766B-45E3-AA30-1952D56490EB}" type="parTrans" cxnId="{DC34B220-FAF1-426D-AF07-97DCBAFD85F8}">
      <dgm:prSet/>
      <dgm:spPr/>
      <dgm:t>
        <a:bodyPr/>
        <a:lstStyle/>
        <a:p>
          <a:endParaRPr lang="es-CO"/>
        </a:p>
      </dgm:t>
    </dgm:pt>
    <dgm:pt modelId="{310E4992-CA05-48AD-BC81-B59593ED627A}" type="sibTrans" cxnId="{DC34B220-FAF1-426D-AF07-97DCBAFD85F8}">
      <dgm:prSet/>
      <dgm:spPr/>
      <dgm:t>
        <a:bodyPr/>
        <a:lstStyle/>
        <a:p>
          <a:endParaRPr lang="es-CO"/>
        </a:p>
      </dgm:t>
    </dgm:pt>
    <dgm:pt modelId="{E78BE370-1B88-4C77-AF36-1547D5D4626B}">
      <dgm:prSet phldrT="[Texto]"/>
      <dgm:spPr/>
      <dgm:t>
        <a:bodyPr/>
        <a:lstStyle/>
        <a:p>
          <a:pPr algn="just"/>
          <a:r>
            <a:rPr lang="es-CO" dirty="0" smtClean="0"/>
            <a:t>En términos financieros y  de recurso humano es  indispensable el aporte del departamento para que el programa continúe, máxime en un escenario de recorte del presupuesto nacional.  De igual forma es necesario que los municipios incorporen dentro de sus planes de desarrollo y planes de acción territoriales, recursos para el fortalecimiento local del programa. </a:t>
          </a:r>
          <a:endParaRPr lang="es-CO" dirty="0"/>
        </a:p>
      </dgm:t>
    </dgm:pt>
    <dgm:pt modelId="{9FA94175-2BA4-4EC7-BE56-9A4BA309DD99}" type="parTrans" cxnId="{CA379578-9200-47B6-99FA-99E461818E05}">
      <dgm:prSet/>
      <dgm:spPr/>
      <dgm:t>
        <a:bodyPr/>
        <a:lstStyle/>
        <a:p>
          <a:endParaRPr lang="es-CO"/>
        </a:p>
      </dgm:t>
    </dgm:pt>
    <dgm:pt modelId="{5626DD3B-A69C-480D-B399-92B65AD9877D}" type="sibTrans" cxnId="{CA379578-9200-47B6-99FA-99E461818E05}">
      <dgm:prSet/>
      <dgm:spPr/>
      <dgm:t>
        <a:bodyPr/>
        <a:lstStyle/>
        <a:p>
          <a:endParaRPr lang="es-CO"/>
        </a:p>
      </dgm:t>
    </dgm:pt>
    <dgm:pt modelId="{22EA9A00-0692-4DEA-939E-E58BE122C7EF}">
      <dgm:prSet/>
      <dgm:spPr/>
      <dgm:t>
        <a:bodyPr/>
        <a:lstStyle/>
        <a:p>
          <a:pPr algn="l"/>
          <a:endParaRPr lang="es-CO" dirty="0"/>
        </a:p>
      </dgm:t>
    </dgm:pt>
    <dgm:pt modelId="{A5E1E2EA-B2C1-4A40-A71E-6A582E3B7871}" type="parTrans" cxnId="{EB3B91FA-7AE2-471D-B813-0D31134C050A}">
      <dgm:prSet/>
      <dgm:spPr/>
      <dgm:t>
        <a:bodyPr/>
        <a:lstStyle/>
        <a:p>
          <a:endParaRPr lang="es-CO"/>
        </a:p>
      </dgm:t>
    </dgm:pt>
    <dgm:pt modelId="{E938C1C7-4B81-44F4-BA23-42170D096670}" type="sibTrans" cxnId="{EB3B91FA-7AE2-471D-B813-0D31134C050A}">
      <dgm:prSet/>
      <dgm:spPr/>
      <dgm:t>
        <a:bodyPr/>
        <a:lstStyle/>
        <a:p>
          <a:endParaRPr lang="es-CO"/>
        </a:p>
      </dgm:t>
    </dgm:pt>
    <dgm:pt modelId="{577CDF53-FB88-4CA1-AC7F-B0754CA98E81}" type="pres">
      <dgm:prSet presAssocID="{94E0D436-93DF-422C-8BBB-C3B93DEFF9E0}" presName="linear" presStyleCnt="0">
        <dgm:presLayoutVars>
          <dgm:animLvl val="lvl"/>
          <dgm:resizeHandles val="exact"/>
        </dgm:presLayoutVars>
      </dgm:prSet>
      <dgm:spPr/>
    </dgm:pt>
    <dgm:pt modelId="{06612014-0467-4BB4-A058-54DF351A48DC}" type="pres">
      <dgm:prSet presAssocID="{4A5F9A4E-9C91-469D-8FF4-A02EA1DEC33B}" presName="parentText" presStyleLbl="node1" presStyleIdx="0" presStyleCnt="2" custScaleY="70803">
        <dgm:presLayoutVars>
          <dgm:chMax val="0"/>
          <dgm:bulletEnabled val="1"/>
        </dgm:presLayoutVars>
      </dgm:prSet>
      <dgm:spPr/>
    </dgm:pt>
    <dgm:pt modelId="{07260FF5-F666-422F-90EF-A2D2DA17CB14}" type="pres">
      <dgm:prSet presAssocID="{4A5F9A4E-9C91-469D-8FF4-A02EA1DEC33B}" presName="childText" presStyleLbl="revTx" presStyleIdx="0" presStyleCnt="2">
        <dgm:presLayoutVars>
          <dgm:bulletEnabled val="1"/>
        </dgm:presLayoutVars>
      </dgm:prSet>
      <dgm:spPr/>
      <dgm:t>
        <a:bodyPr/>
        <a:lstStyle/>
        <a:p>
          <a:endParaRPr lang="es-CO"/>
        </a:p>
      </dgm:t>
    </dgm:pt>
    <dgm:pt modelId="{33B9F23D-A67E-4158-897B-40201256090F}" type="pres">
      <dgm:prSet presAssocID="{3B1E8315-E3A9-4FA2-97F5-CCBE21362166}" presName="parentText" presStyleLbl="node1" presStyleIdx="1" presStyleCnt="2" custLinFactNeighborY="-28730">
        <dgm:presLayoutVars>
          <dgm:chMax val="0"/>
          <dgm:bulletEnabled val="1"/>
        </dgm:presLayoutVars>
      </dgm:prSet>
      <dgm:spPr/>
    </dgm:pt>
    <dgm:pt modelId="{1289FA54-BBBE-42CB-9B89-ABB2B0CB8670}" type="pres">
      <dgm:prSet presAssocID="{3B1E8315-E3A9-4FA2-97F5-CCBE21362166}" presName="childText" presStyleLbl="revTx" presStyleIdx="1" presStyleCnt="2" custScaleY="80553" custLinFactNeighborX="-893" custLinFactNeighborY="-81028">
        <dgm:presLayoutVars>
          <dgm:bulletEnabled val="1"/>
        </dgm:presLayoutVars>
      </dgm:prSet>
      <dgm:spPr/>
      <dgm:t>
        <a:bodyPr/>
        <a:lstStyle/>
        <a:p>
          <a:endParaRPr lang="es-CO"/>
        </a:p>
      </dgm:t>
    </dgm:pt>
  </dgm:ptLst>
  <dgm:cxnLst>
    <dgm:cxn modelId="{50466422-487F-46CC-9289-BF443D291B90}" type="presOf" srcId="{4A5F9A4E-9C91-469D-8FF4-A02EA1DEC33B}" destId="{06612014-0467-4BB4-A058-54DF351A48DC}" srcOrd="0" destOrd="0" presId="urn:microsoft.com/office/officeart/2005/8/layout/vList2"/>
    <dgm:cxn modelId="{D456FBF0-D001-4AF6-834C-CF8781230AEE}" srcId="{94E0D436-93DF-422C-8BBB-C3B93DEFF9E0}" destId="{4A5F9A4E-9C91-469D-8FF4-A02EA1DEC33B}" srcOrd="0" destOrd="0" parTransId="{06DC9C1F-33B3-4A1B-85A9-11EA9A5F8BD8}" sibTransId="{1ACCC884-C720-4DBE-98F9-94C8230938F1}"/>
    <dgm:cxn modelId="{7208B1EC-E865-4D6B-91A6-20ABC0570AC4}" srcId="{4A5F9A4E-9C91-469D-8FF4-A02EA1DEC33B}" destId="{466EB267-4D6D-4EF4-82B0-5E09CC529D10}" srcOrd="0" destOrd="0" parTransId="{5CCC8EEB-2F76-436C-8BCA-3AB720AAAF11}" sibTransId="{59B41EDE-8379-4848-BBE2-64B4B67E1D93}"/>
    <dgm:cxn modelId="{A11CD08C-99A0-4289-A142-99447C892F42}" type="presOf" srcId="{22EA9A00-0692-4DEA-939E-E58BE122C7EF}" destId="{1289FA54-BBBE-42CB-9B89-ABB2B0CB8670}" srcOrd="0" destOrd="1" presId="urn:microsoft.com/office/officeart/2005/8/layout/vList2"/>
    <dgm:cxn modelId="{91FF4AF8-77D1-4ADB-B7EE-4A4EB444383A}" type="presOf" srcId="{3B1E8315-E3A9-4FA2-97F5-CCBE21362166}" destId="{33B9F23D-A67E-4158-897B-40201256090F}" srcOrd="0" destOrd="0" presId="urn:microsoft.com/office/officeart/2005/8/layout/vList2"/>
    <dgm:cxn modelId="{DC34B220-FAF1-426D-AF07-97DCBAFD85F8}" srcId="{94E0D436-93DF-422C-8BBB-C3B93DEFF9E0}" destId="{3B1E8315-E3A9-4FA2-97F5-CCBE21362166}" srcOrd="1" destOrd="0" parTransId="{787CF137-766B-45E3-AA30-1952D56490EB}" sibTransId="{310E4992-CA05-48AD-BC81-B59593ED627A}"/>
    <dgm:cxn modelId="{7FFDD037-3B65-4433-ADF1-AB7922ECACC4}" type="presOf" srcId="{94E0D436-93DF-422C-8BBB-C3B93DEFF9E0}" destId="{577CDF53-FB88-4CA1-AC7F-B0754CA98E81}" srcOrd="0" destOrd="0" presId="urn:microsoft.com/office/officeart/2005/8/layout/vList2"/>
    <dgm:cxn modelId="{CA379578-9200-47B6-99FA-99E461818E05}" srcId="{3B1E8315-E3A9-4FA2-97F5-CCBE21362166}" destId="{E78BE370-1B88-4C77-AF36-1547D5D4626B}" srcOrd="0" destOrd="0" parTransId="{9FA94175-2BA4-4EC7-BE56-9A4BA309DD99}" sibTransId="{5626DD3B-A69C-480D-B399-92B65AD9877D}"/>
    <dgm:cxn modelId="{B192E89F-56B3-4471-9013-8B149A2C9506}" type="presOf" srcId="{E78BE370-1B88-4C77-AF36-1547D5D4626B}" destId="{1289FA54-BBBE-42CB-9B89-ABB2B0CB8670}" srcOrd="0" destOrd="0" presId="urn:microsoft.com/office/officeart/2005/8/layout/vList2"/>
    <dgm:cxn modelId="{0D7A5924-BC23-4DB8-AE45-39AA0262ECFE}" type="presOf" srcId="{466EB267-4D6D-4EF4-82B0-5E09CC529D10}" destId="{07260FF5-F666-422F-90EF-A2D2DA17CB14}" srcOrd="0" destOrd="0" presId="urn:microsoft.com/office/officeart/2005/8/layout/vList2"/>
    <dgm:cxn modelId="{EB3B91FA-7AE2-471D-B813-0D31134C050A}" srcId="{3B1E8315-E3A9-4FA2-97F5-CCBE21362166}" destId="{22EA9A00-0692-4DEA-939E-E58BE122C7EF}" srcOrd="1" destOrd="0" parTransId="{A5E1E2EA-B2C1-4A40-A71E-6A582E3B7871}" sibTransId="{E938C1C7-4B81-44F4-BA23-42170D096670}"/>
    <dgm:cxn modelId="{99C5B22F-6798-4FC4-BEF9-69833979900D}" type="presParOf" srcId="{577CDF53-FB88-4CA1-AC7F-B0754CA98E81}" destId="{06612014-0467-4BB4-A058-54DF351A48DC}" srcOrd="0" destOrd="0" presId="urn:microsoft.com/office/officeart/2005/8/layout/vList2"/>
    <dgm:cxn modelId="{29D21349-FC29-4D68-AE6C-7B0CC25D9256}" type="presParOf" srcId="{577CDF53-FB88-4CA1-AC7F-B0754CA98E81}" destId="{07260FF5-F666-422F-90EF-A2D2DA17CB14}" srcOrd="1" destOrd="0" presId="urn:microsoft.com/office/officeart/2005/8/layout/vList2"/>
    <dgm:cxn modelId="{BAFFDFA0-B8E1-49C9-B661-4A96B8BF81E9}" type="presParOf" srcId="{577CDF53-FB88-4CA1-AC7F-B0754CA98E81}" destId="{33B9F23D-A67E-4158-897B-40201256090F}" srcOrd="2" destOrd="0" presId="urn:microsoft.com/office/officeart/2005/8/layout/vList2"/>
    <dgm:cxn modelId="{FFFFC424-D372-42FB-9D1D-5DD80AD4492E}" type="presParOf" srcId="{577CDF53-FB88-4CA1-AC7F-B0754CA98E81}" destId="{1289FA54-BBBE-42CB-9B89-ABB2B0CB8670}"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8AF232-6662-4E68-9067-1DFB7C8BE0A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CO"/>
        </a:p>
      </dgm:t>
    </dgm:pt>
    <dgm:pt modelId="{DDD77587-6F54-4607-BF44-120C70667AB1}">
      <dgm:prSet phldrT="[Texto]" custT="1"/>
      <dgm:spPr/>
      <dgm:t>
        <a:bodyPr/>
        <a:lstStyle/>
        <a:p>
          <a:r>
            <a:rPr lang="es-CO" sz="1800" dirty="0" smtClean="0"/>
            <a:t>COBERTURA: </a:t>
          </a:r>
          <a:endParaRPr lang="es-CO" sz="1800" dirty="0"/>
        </a:p>
      </dgm:t>
    </dgm:pt>
    <dgm:pt modelId="{75CD4D4B-5EF3-4053-97B2-92811DC9EBA8}" type="parTrans" cxnId="{02F09D83-8702-4202-B849-524322B62404}">
      <dgm:prSet/>
      <dgm:spPr/>
      <dgm:t>
        <a:bodyPr/>
        <a:lstStyle/>
        <a:p>
          <a:endParaRPr lang="es-CO"/>
        </a:p>
      </dgm:t>
    </dgm:pt>
    <dgm:pt modelId="{76F7EB7E-9D99-463F-92C9-81092B4CB66D}" type="sibTrans" cxnId="{02F09D83-8702-4202-B849-524322B62404}">
      <dgm:prSet/>
      <dgm:spPr/>
      <dgm:t>
        <a:bodyPr/>
        <a:lstStyle/>
        <a:p>
          <a:endParaRPr lang="es-CO"/>
        </a:p>
      </dgm:t>
    </dgm:pt>
    <dgm:pt modelId="{97A96C8E-6227-49A3-B063-3F5BC61737BA}">
      <dgm:prSet phldrT="[Texto]" custT="1"/>
      <dgm:spPr/>
      <dgm:t>
        <a:bodyPr/>
        <a:lstStyle/>
        <a:p>
          <a:pPr algn="just"/>
          <a:r>
            <a:rPr lang="es-CO" sz="1400" dirty="0" smtClean="0"/>
            <a:t>Mediante el PAPSIVI se está dando respuesta a órdenes judiciales, las cuales han ido aumentando progresivamente desde el año 2013:  Sentencias de Justicia y Paz, Sentencias de Restitución de Tierras, Sentencias de la Corte Constitucional y Sentencias de la Corte Interamericana de Derechos Humanos, entre otras; las cuales están  desbordando la capacidad de respuesta de los equipos psicosociales e implica ampliar el programa a otros municipios del departamento. </a:t>
          </a:r>
          <a:endParaRPr lang="es-CO" sz="1400" dirty="0"/>
        </a:p>
      </dgm:t>
    </dgm:pt>
    <dgm:pt modelId="{2404BA73-68AA-4878-A4D4-388E349A1A3F}" type="parTrans" cxnId="{0C392D43-578E-4AC7-A5C6-D53A3B22E43F}">
      <dgm:prSet/>
      <dgm:spPr/>
      <dgm:t>
        <a:bodyPr/>
        <a:lstStyle/>
        <a:p>
          <a:endParaRPr lang="es-CO"/>
        </a:p>
      </dgm:t>
    </dgm:pt>
    <dgm:pt modelId="{B0EDB9D7-9ECA-475E-9690-A163DEABBBAF}" type="sibTrans" cxnId="{0C392D43-578E-4AC7-A5C6-D53A3B22E43F}">
      <dgm:prSet/>
      <dgm:spPr/>
      <dgm:t>
        <a:bodyPr/>
        <a:lstStyle/>
        <a:p>
          <a:endParaRPr lang="es-CO"/>
        </a:p>
      </dgm:t>
    </dgm:pt>
    <dgm:pt modelId="{E2D1F381-5B84-4EC6-9BAC-AEE9DAD0E9D5}">
      <dgm:prSet phldrT="[Texto]" custT="1"/>
      <dgm:spPr/>
      <dgm:t>
        <a:bodyPr/>
        <a:lstStyle/>
        <a:p>
          <a:pPr algn="l"/>
          <a:endParaRPr lang="es-CO" sz="1400" dirty="0"/>
        </a:p>
      </dgm:t>
    </dgm:pt>
    <dgm:pt modelId="{A5700E02-A496-4131-9EAE-448407D8DFC9}" type="parTrans" cxnId="{F3AE06D1-9AB8-46A3-BFC7-D11D83DBE190}">
      <dgm:prSet/>
      <dgm:spPr/>
      <dgm:t>
        <a:bodyPr/>
        <a:lstStyle/>
        <a:p>
          <a:endParaRPr lang="es-CO"/>
        </a:p>
      </dgm:t>
    </dgm:pt>
    <dgm:pt modelId="{151D9D27-72B8-48E3-9F46-EB89FCA9DE67}" type="sibTrans" cxnId="{F3AE06D1-9AB8-46A3-BFC7-D11D83DBE190}">
      <dgm:prSet/>
      <dgm:spPr/>
      <dgm:t>
        <a:bodyPr/>
        <a:lstStyle/>
        <a:p>
          <a:endParaRPr lang="es-CO"/>
        </a:p>
      </dgm:t>
    </dgm:pt>
    <dgm:pt modelId="{805AF346-1A9C-42F3-8A28-5B2C04B09E2E}">
      <dgm:prSet phldrT="[Texto]" custT="1"/>
      <dgm:spPr/>
      <dgm:t>
        <a:bodyPr/>
        <a:lstStyle/>
        <a:p>
          <a:pPr algn="just"/>
          <a:r>
            <a:rPr lang="es-CO" sz="1400" dirty="0" smtClean="0"/>
            <a:t>También es importante fortalecer el equipo de la Secretaría Seccional de Salud que realiza la gestión de la atención psicosocial y en salud y el seguimiento del cumplimiento de los exhortos de las diferentes órdenes judiciales en la medida de rehabilitación en salud. </a:t>
          </a:r>
          <a:endParaRPr lang="es-CO" sz="1400" dirty="0"/>
        </a:p>
      </dgm:t>
    </dgm:pt>
    <dgm:pt modelId="{C1CB44AC-FEAD-4521-8F12-5BF6289EBA82}" type="parTrans" cxnId="{76E7F675-F626-4AAA-8BC3-157EBD43EB7E}">
      <dgm:prSet/>
      <dgm:spPr/>
      <dgm:t>
        <a:bodyPr/>
        <a:lstStyle/>
        <a:p>
          <a:endParaRPr lang="es-CO"/>
        </a:p>
      </dgm:t>
    </dgm:pt>
    <dgm:pt modelId="{685DAF3B-D36C-43BB-BD06-2AB2A988661E}" type="sibTrans" cxnId="{76E7F675-F626-4AAA-8BC3-157EBD43EB7E}">
      <dgm:prSet/>
      <dgm:spPr/>
      <dgm:t>
        <a:bodyPr/>
        <a:lstStyle/>
        <a:p>
          <a:endParaRPr lang="es-CO"/>
        </a:p>
      </dgm:t>
    </dgm:pt>
    <dgm:pt modelId="{E15A8452-47E4-4737-ADD2-9ED1CC64E0CE}" type="pres">
      <dgm:prSet presAssocID="{B28AF232-6662-4E68-9067-1DFB7C8BE0A3}" presName="linear" presStyleCnt="0">
        <dgm:presLayoutVars>
          <dgm:animLvl val="lvl"/>
          <dgm:resizeHandles val="exact"/>
        </dgm:presLayoutVars>
      </dgm:prSet>
      <dgm:spPr/>
    </dgm:pt>
    <dgm:pt modelId="{DC430E78-1F21-4D09-BB5E-69BB7AF7F202}" type="pres">
      <dgm:prSet presAssocID="{DDD77587-6F54-4607-BF44-120C70667AB1}" presName="parentText" presStyleLbl="node1" presStyleIdx="0" presStyleCnt="1" custScaleX="98182" custScaleY="36541" custLinFactNeighborX="-24" custLinFactNeighborY="-57539">
        <dgm:presLayoutVars>
          <dgm:chMax val="0"/>
          <dgm:bulletEnabled val="1"/>
        </dgm:presLayoutVars>
      </dgm:prSet>
      <dgm:spPr/>
      <dgm:t>
        <a:bodyPr/>
        <a:lstStyle/>
        <a:p>
          <a:endParaRPr lang="es-CO"/>
        </a:p>
      </dgm:t>
    </dgm:pt>
    <dgm:pt modelId="{43EB8ADB-6699-4161-8A2D-87B31084075D}" type="pres">
      <dgm:prSet presAssocID="{DDD77587-6F54-4607-BF44-120C70667AB1}" presName="childText" presStyleLbl="revTx" presStyleIdx="0" presStyleCnt="1" custScaleX="97802" custScaleY="115291" custLinFactNeighborX="-1099" custLinFactNeighborY="-72355">
        <dgm:presLayoutVars>
          <dgm:bulletEnabled val="1"/>
        </dgm:presLayoutVars>
      </dgm:prSet>
      <dgm:spPr/>
      <dgm:t>
        <a:bodyPr/>
        <a:lstStyle/>
        <a:p>
          <a:endParaRPr lang="es-CO"/>
        </a:p>
      </dgm:t>
    </dgm:pt>
  </dgm:ptLst>
  <dgm:cxnLst>
    <dgm:cxn modelId="{18A93E12-4EF3-4219-A7BD-136232CC519B}" type="presOf" srcId="{B28AF232-6662-4E68-9067-1DFB7C8BE0A3}" destId="{E15A8452-47E4-4737-ADD2-9ED1CC64E0CE}" srcOrd="0" destOrd="0" presId="urn:microsoft.com/office/officeart/2005/8/layout/vList2"/>
    <dgm:cxn modelId="{F3AE06D1-9AB8-46A3-BFC7-D11D83DBE190}" srcId="{DDD77587-6F54-4607-BF44-120C70667AB1}" destId="{E2D1F381-5B84-4EC6-9BAC-AEE9DAD0E9D5}" srcOrd="2" destOrd="0" parTransId="{A5700E02-A496-4131-9EAE-448407D8DFC9}" sibTransId="{151D9D27-72B8-48E3-9F46-EB89FCA9DE67}"/>
    <dgm:cxn modelId="{02F09D83-8702-4202-B849-524322B62404}" srcId="{B28AF232-6662-4E68-9067-1DFB7C8BE0A3}" destId="{DDD77587-6F54-4607-BF44-120C70667AB1}" srcOrd="0" destOrd="0" parTransId="{75CD4D4B-5EF3-4053-97B2-92811DC9EBA8}" sibTransId="{76F7EB7E-9D99-463F-92C9-81092B4CB66D}"/>
    <dgm:cxn modelId="{50F85E91-AB4A-4C43-9F3B-3A93146FB4C5}" type="presOf" srcId="{DDD77587-6F54-4607-BF44-120C70667AB1}" destId="{DC430E78-1F21-4D09-BB5E-69BB7AF7F202}" srcOrd="0" destOrd="0" presId="urn:microsoft.com/office/officeart/2005/8/layout/vList2"/>
    <dgm:cxn modelId="{F8E3B3ED-2D48-4C0F-883A-ECAC30D28B58}" type="presOf" srcId="{E2D1F381-5B84-4EC6-9BAC-AEE9DAD0E9D5}" destId="{43EB8ADB-6699-4161-8A2D-87B31084075D}" srcOrd="0" destOrd="2" presId="urn:microsoft.com/office/officeart/2005/8/layout/vList2"/>
    <dgm:cxn modelId="{3B724F0B-6A8F-4768-8748-FD7394DF189D}" type="presOf" srcId="{97A96C8E-6227-49A3-B063-3F5BC61737BA}" destId="{43EB8ADB-6699-4161-8A2D-87B31084075D}" srcOrd="0" destOrd="0" presId="urn:microsoft.com/office/officeart/2005/8/layout/vList2"/>
    <dgm:cxn modelId="{0C392D43-578E-4AC7-A5C6-D53A3B22E43F}" srcId="{DDD77587-6F54-4607-BF44-120C70667AB1}" destId="{97A96C8E-6227-49A3-B063-3F5BC61737BA}" srcOrd="0" destOrd="0" parTransId="{2404BA73-68AA-4878-A4D4-388E349A1A3F}" sibTransId="{B0EDB9D7-9ECA-475E-9690-A163DEABBBAF}"/>
    <dgm:cxn modelId="{3882287F-D3B1-4E71-A97A-492CFE4B10E4}" type="presOf" srcId="{805AF346-1A9C-42F3-8A28-5B2C04B09E2E}" destId="{43EB8ADB-6699-4161-8A2D-87B31084075D}" srcOrd="0" destOrd="1" presId="urn:microsoft.com/office/officeart/2005/8/layout/vList2"/>
    <dgm:cxn modelId="{76E7F675-F626-4AAA-8BC3-157EBD43EB7E}" srcId="{DDD77587-6F54-4607-BF44-120C70667AB1}" destId="{805AF346-1A9C-42F3-8A28-5B2C04B09E2E}" srcOrd="1" destOrd="0" parTransId="{C1CB44AC-FEAD-4521-8F12-5BF6289EBA82}" sibTransId="{685DAF3B-D36C-43BB-BD06-2AB2A988661E}"/>
    <dgm:cxn modelId="{B44DAAD0-4E31-42E6-AE50-E28484C3BFD2}" type="presParOf" srcId="{E15A8452-47E4-4737-ADD2-9ED1CC64E0CE}" destId="{DC430E78-1F21-4D09-BB5E-69BB7AF7F202}" srcOrd="0" destOrd="0" presId="urn:microsoft.com/office/officeart/2005/8/layout/vList2"/>
    <dgm:cxn modelId="{2375478D-5DE4-4AD6-9886-2CC94DA90324}" type="presParOf" srcId="{E15A8452-47E4-4737-ADD2-9ED1CC64E0CE}" destId="{43EB8ADB-6699-4161-8A2D-87B31084075D}"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612014-0467-4BB4-A058-54DF351A48DC}">
      <dsp:nvSpPr>
        <dsp:cNvPr id="0" name=""/>
        <dsp:cNvSpPr/>
      </dsp:nvSpPr>
      <dsp:spPr>
        <a:xfrm>
          <a:off x="0" y="29306"/>
          <a:ext cx="8064895" cy="41316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CO" sz="2000" kern="1200" dirty="0" smtClean="0"/>
            <a:t>CONTINUIDAD: </a:t>
          </a:r>
          <a:endParaRPr lang="es-CO" sz="2000" kern="1200" dirty="0"/>
        </a:p>
      </dsp:txBody>
      <dsp:txXfrm>
        <a:off x="20169" y="49475"/>
        <a:ext cx="8024557" cy="372824"/>
      </dsp:txXfrm>
    </dsp:sp>
    <dsp:sp modelId="{07260FF5-F666-422F-90EF-A2D2DA17CB14}">
      <dsp:nvSpPr>
        <dsp:cNvPr id="0" name=""/>
        <dsp:cNvSpPr/>
      </dsp:nvSpPr>
      <dsp:spPr>
        <a:xfrm>
          <a:off x="0" y="442468"/>
          <a:ext cx="8064895" cy="1391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0" tIns="24130" rIns="135128" bIns="24130" numCol="1" spcCol="1270" anchor="t" anchorCtr="0">
          <a:noAutofit/>
        </a:bodyPr>
        <a:lstStyle/>
        <a:p>
          <a:pPr marL="114300" lvl="1" indent="-114300" algn="just" defTabSz="666750">
            <a:lnSpc>
              <a:spcPct val="90000"/>
            </a:lnSpc>
            <a:spcBef>
              <a:spcPct val="0"/>
            </a:spcBef>
            <a:spcAft>
              <a:spcPct val="20000"/>
            </a:spcAft>
            <a:buChar char="••"/>
          </a:pPr>
          <a:r>
            <a:rPr lang="es-CO" sz="1500" kern="1200" dirty="0" smtClean="0"/>
            <a:t>El corto tiempo en la ejecución del componente psicosocial  y la suspensión de los procesos por varios meses afecta la posibilidad de que la atención psicosocial tenga los resultados esperados en términos de mitigar los impactos y los daños causados en el cuerpo y la vida de las personas  víctimas de  violencias en el marco del conflicto armado.</a:t>
          </a:r>
          <a:endParaRPr lang="es-CO" sz="1500" kern="1200" dirty="0"/>
        </a:p>
      </dsp:txBody>
      <dsp:txXfrm>
        <a:off x="0" y="442468"/>
        <a:ext cx="8064895" cy="1391040"/>
      </dsp:txXfrm>
    </dsp:sp>
    <dsp:sp modelId="{33B9F23D-A67E-4158-897B-40201256090F}">
      <dsp:nvSpPr>
        <dsp:cNvPr id="0" name=""/>
        <dsp:cNvSpPr/>
      </dsp:nvSpPr>
      <dsp:spPr>
        <a:xfrm>
          <a:off x="0" y="1333951"/>
          <a:ext cx="8064895" cy="583537"/>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CO" sz="1900" kern="1200" dirty="0" smtClean="0"/>
            <a:t>SOSTENIBILIDAD: </a:t>
          </a:r>
          <a:endParaRPr lang="es-CO" sz="1900" kern="1200" dirty="0"/>
        </a:p>
      </dsp:txBody>
      <dsp:txXfrm>
        <a:off x="28486" y="1362437"/>
        <a:ext cx="8007923" cy="526565"/>
      </dsp:txXfrm>
    </dsp:sp>
    <dsp:sp modelId="{1289FA54-BBBE-42CB-9B89-ABB2B0CB8670}">
      <dsp:nvSpPr>
        <dsp:cNvPr id="0" name=""/>
        <dsp:cNvSpPr/>
      </dsp:nvSpPr>
      <dsp:spPr>
        <a:xfrm>
          <a:off x="0" y="1944217"/>
          <a:ext cx="8064895" cy="1400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0" tIns="24130" rIns="135128" bIns="24130" numCol="1" spcCol="1270" anchor="t" anchorCtr="0">
          <a:noAutofit/>
        </a:bodyPr>
        <a:lstStyle/>
        <a:p>
          <a:pPr marL="114300" lvl="1" indent="-114300" algn="just" defTabSz="666750">
            <a:lnSpc>
              <a:spcPct val="90000"/>
            </a:lnSpc>
            <a:spcBef>
              <a:spcPct val="0"/>
            </a:spcBef>
            <a:spcAft>
              <a:spcPct val="20000"/>
            </a:spcAft>
            <a:buChar char="••"/>
          </a:pPr>
          <a:r>
            <a:rPr lang="es-CO" sz="1500" kern="1200" dirty="0" smtClean="0"/>
            <a:t>En términos financieros y  de recurso humano es  indispensable el aporte del departamento para que el programa continúe, máxime en un escenario de recorte del presupuesto nacional.  De igual forma es necesario que los municipios incorporen dentro de sus planes de desarrollo y planes de acción territoriales, recursos para el fortalecimiento local del programa. </a:t>
          </a:r>
          <a:endParaRPr lang="es-CO" sz="1500" kern="1200" dirty="0"/>
        </a:p>
        <a:p>
          <a:pPr marL="114300" lvl="1" indent="-114300" algn="l" defTabSz="666750">
            <a:lnSpc>
              <a:spcPct val="90000"/>
            </a:lnSpc>
            <a:spcBef>
              <a:spcPct val="0"/>
            </a:spcBef>
            <a:spcAft>
              <a:spcPct val="20000"/>
            </a:spcAft>
            <a:buChar char="••"/>
          </a:pPr>
          <a:endParaRPr lang="es-CO" sz="1500" kern="1200" dirty="0"/>
        </a:p>
      </dsp:txBody>
      <dsp:txXfrm>
        <a:off x="0" y="1944217"/>
        <a:ext cx="8064895" cy="1400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30E78-1F21-4D09-BB5E-69BB7AF7F202}">
      <dsp:nvSpPr>
        <dsp:cNvPr id="0" name=""/>
        <dsp:cNvSpPr/>
      </dsp:nvSpPr>
      <dsp:spPr>
        <a:xfrm>
          <a:off x="72011" y="0"/>
          <a:ext cx="7988975" cy="44463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CO" sz="1800" kern="1200" dirty="0" smtClean="0"/>
            <a:t>COBERTURA: </a:t>
          </a:r>
          <a:endParaRPr lang="es-CO" sz="1800" kern="1200" dirty="0"/>
        </a:p>
      </dsp:txBody>
      <dsp:txXfrm>
        <a:off x="93716" y="21705"/>
        <a:ext cx="7945565" cy="401220"/>
      </dsp:txXfrm>
    </dsp:sp>
    <dsp:sp modelId="{43EB8ADB-6699-4161-8A2D-87B31084075D}">
      <dsp:nvSpPr>
        <dsp:cNvPr id="0" name=""/>
        <dsp:cNvSpPr/>
      </dsp:nvSpPr>
      <dsp:spPr>
        <a:xfrm>
          <a:off x="0" y="432047"/>
          <a:ext cx="7958054" cy="217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347" tIns="17780" rIns="99568" bIns="17780" numCol="1" spcCol="1270" anchor="t" anchorCtr="0">
          <a:noAutofit/>
        </a:bodyPr>
        <a:lstStyle/>
        <a:p>
          <a:pPr marL="114300" lvl="1" indent="-114300" algn="just" defTabSz="622300">
            <a:lnSpc>
              <a:spcPct val="90000"/>
            </a:lnSpc>
            <a:spcBef>
              <a:spcPct val="0"/>
            </a:spcBef>
            <a:spcAft>
              <a:spcPct val="20000"/>
            </a:spcAft>
            <a:buChar char="••"/>
          </a:pPr>
          <a:r>
            <a:rPr lang="es-CO" sz="1400" kern="1200" dirty="0" smtClean="0"/>
            <a:t>Mediante el PAPSIVI se está dando respuesta a órdenes judiciales, las cuales han ido aumentando progresivamente desde el año 2013:  Sentencias de Justicia y Paz, Sentencias de Restitución de Tierras, Sentencias de la Corte Constitucional y Sentencias de la Corte Interamericana de Derechos Humanos, entre otras; las cuales están  desbordando la capacidad de respuesta de los equipos psicosociales e implica ampliar el programa a otros municipios del departamento. </a:t>
          </a:r>
          <a:endParaRPr lang="es-CO" sz="1400" kern="1200" dirty="0"/>
        </a:p>
        <a:p>
          <a:pPr marL="114300" lvl="1" indent="-114300" algn="just" defTabSz="622300">
            <a:lnSpc>
              <a:spcPct val="90000"/>
            </a:lnSpc>
            <a:spcBef>
              <a:spcPct val="0"/>
            </a:spcBef>
            <a:spcAft>
              <a:spcPct val="20000"/>
            </a:spcAft>
            <a:buChar char="••"/>
          </a:pPr>
          <a:r>
            <a:rPr lang="es-CO" sz="1400" kern="1200" dirty="0" smtClean="0"/>
            <a:t>También es importante fortalecer el equipo de la Secretaría Seccional de Salud que realiza la gestión de la atención psicosocial y en salud y el seguimiento del cumplimiento de los exhortos de las diferentes órdenes judiciales en la medida de rehabilitación en salud. </a:t>
          </a:r>
          <a:endParaRPr lang="es-CO" sz="1400" kern="1200" dirty="0"/>
        </a:p>
        <a:p>
          <a:pPr marL="114300" lvl="1" indent="-114300" algn="l" defTabSz="622300">
            <a:lnSpc>
              <a:spcPct val="90000"/>
            </a:lnSpc>
            <a:spcBef>
              <a:spcPct val="0"/>
            </a:spcBef>
            <a:spcAft>
              <a:spcPct val="20000"/>
            </a:spcAft>
            <a:buChar char="••"/>
          </a:pPr>
          <a:endParaRPr lang="es-CO" sz="1400" kern="1200" dirty="0"/>
        </a:p>
      </dsp:txBody>
      <dsp:txXfrm>
        <a:off x="0" y="432047"/>
        <a:ext cx="7958054" cy="217173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CO"/>
          </a:p>
        </p:txBody>
      </p:sp>
      <p:sp>
        <p:nvSpPr>
          <p:cNvPr id="3" name="2 Marcador de fecha"/>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1EDDA25-5E2A-4919-9A51-4E3C8DF67709}" type="datetimeFigureOut">
              <a:rPr lang="es-CO" smtClean="0"/>
              <a:t>12/11/2015</a:t>
            </a:fld>
            <a:endParaRPr lang="es-CO"/>
          </a:p>
        </p:txBody>
      </p:sp>
      <p:sp>
        <p:nvSpPr>
          <p:cNvPr id="4" name="3 Marcador de pie de página"/>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s-CO"/>
          </a:p>
        </p:txBody>
      </p:sp>
      <p:sp>
        <p:nvSpPr>
          <p:cNvPr id="5" name="4 Marcador de número de diapositiva"/>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53A58AC-0714-4A24-A271-9739FCD17BFA}" type="slidenum">
              <a:rPr lang="es-CO" smtClean="0"/>
              <a:t>‹Nº›</a:t>
            </a:fld>
            <a:endParaRPr lang="es-CO"/>
          </a:p>
        </p:txBody>
      </p:sp>
    </p:spTree>
    <p:extLst>
      <p:ext uri="{BB962C8B-B14F-4D97-AF65-F5344CB8AC3E}">
        <p14:creationId xmlns:p14="http://schemas.microsoft.com/office/powerpoint/2010/main" val="1104298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CO" dirty="0"/>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0A0C1E3-22D2-40E2-9F71-5E446B975D1F}" type="datetimeFigureOut">
              <a:rPr lang="es-CO" smtClean="0"/>
              <a:pPr/>
              <a:t>12/11/2015</a:t>
            </a:fld>
            <a:endParaRPr lang="es-CO" dirty="0"/>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s-CO" dirty="0"/>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CO" dirty="0"/>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7DEEAAB-D359-4C93-97A8-909CA39E9C6E}" type="slidenum">
              <a:rPr lang="es-CO" smtClean="0"/>
              <a:pPr/>
              <a:t>‹Nº›</a:t>
            </a:fld>
            <a:endParaRPr lang="es-CO" dirty="0"/>
          </a:p>
        </p:txBody>
      </p:sp>
    </p:spTree>
    <p:extLst>
      <p:ext uri="{BB962C8B-B14F-4D97-AF65-F5344CB8AC3E}">
        <p14:creationId xmlns:p14="http://schemas.microsoft.com/office/powerpoint/2010/main" val="393843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758E4FD2-0F97-47E4-9E56-36A4AA96CAB3}" type="datetimeFigureOut">
              <a:rPr lang="es-CO" smtClean="0"/>
              <a:pPr/>
              <a:t>12/11/2015</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DD1718A5-976E-40AC-964D-4DBC8C7D9C09}" type="slidenum">
              <a:rPr lang="es-CO" smtClean="0"/>
              <a:pPr/>
              <a:t>‹Nº›</a:t>
            </a:fld>
            <a:endParaRPr lang="es-CO" dirty="0"/>
          </a:p>
        </p:txBody>
      </p:sp>
    </p:spTree>
    <p:extLst>
      <p:ext uri="{BB962C8B-B14F-4D97-AF65-F5344CB8AC3E}">
        <p14:creationId xmlns:p14="http://schemas.microsoft.com/office/powerpoint/2010/main" val="95563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758E4FD2-0F97-47E4-9E56-36A4AA96CAB3}" type="datetimeFigureOut">
              <a:rPr lang="es-CO" smtClean="0"/>
              <a:pPr/>
              <a:t>12/11/2015</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DD1718A5-976E-40AC-964D-4DBC8C7D9C09}" type="slidenum">
              <a:rPr lang="es-CO" smtClean="0"/>
              <a:pPr/>
              <a:t>‹Nº›</a:t>
            </a:fld>
            <a:endParaRPr lang="es-CO" dirty="0"/>
          </a:p>
        </p:txBody>
      </p:sp>
    </p:spTree>
    <p:extLst>
      <p:ext uri="{BB962C8B-B14F-4D97-AF65-F5344CB8AC3E}">
        <p14:creationId xmlns:p14="http://schemas.microsoft.com/office/powerpoint/2010/main" val="327743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758E4FD2-0F97-47E4-9E56-36A4AA96CAB3}" type="datetimeFigureOut">
              <a:rPr lang="es-CO" smtClean="0"/>
              <a:pPr/>
              <a:t>12/11/2015</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DD1718A5-976E-40AC-964D-4DBC8C7D9C09}" type="slidenum">
              <a:rPr lang="es-CO" smtClean="0"/>
              <a:pPr/>
              <a:t>‹Nº›</a:t>
            </a:fld>
            <a:endParaRPr lang="es-CO" dirty="0"/>
          </a:p>
        </p:txBody>
      </p:sp>
    </p:spTree>
    <p:extLst>
      <p:ext uri="{BB962C8B-B14F-4D97-AF65-F5344CB8AC3E}">
        <p14:creationId xmlns:p14="http://schemas.microsoft.com/office/powerpoint/2010/main" val="878965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2049 Imagen"/>
          <p:cNvPicPr>
            <a:picLocks noChangeAspect="1"/>
          </p:cNvPicPr>
          <p:nvPr/>
        </p:nvPicPr>
        <p:blipFill>
          <a:blip r:embed="rId2" cstate="print">
            <a:extLst/>
          </a:blip>
          <a:srcRect/>
          <a:stretch>
            <a:fillRect/>
          </a:stretch>
        </p:blipFill>
        <p:spPr>
          <a:xfrm>
            <a:off x="5292725" y="5305425"/>
            <a:ext cx="3438525" cy="1271588"/>
          </a:xfrm>
          <a:prstGeom prst="rect">
            <a:avLst/>
          </a:prstGeom>
          <a:noFill/>
          <a:ln>
            <a:noFill/>
          </a:ln>
        </p:spPr>
      </p:pic>
      <p:sp>
        <p:nvSpPr>
          <p:cNvPr id="2051" name="2050 Conector recto"/>
          <p:cNvSpPr>
            <a:spLocks/>
          </p:cNvSpPr>
          <p:nvPr/>
        </p:nvSpPr>
        <p:spPr>
          <a:xfrm>
            <a:off x="0" y="6237288"/>
            <a:ext cx="5219700" cy="0"/>
          </a:xfrm>
          <a:prstGeom prst="line">
            <a:avLst/>
          </a:prstGeom>
          <a:noFill/>
          <a:ln>
            <a:solidFill>
              <a:srgbClr val="A3C9D3"/>
            </a:solidFill>
          </a:ln>
        </p:spPr>
        <p:txBody>
          <a:bodyPr wrap="none" rtlCol="0" anchor="ctr"/>
          <a:lstStyle/>
          <a:p>
            <a:pPr algn="ctr"/>
            <a:endParaRPr lang="zh-CN" altLang="en-US"/>
          </a:p>
        </p:txBody>
      </p:sp>
      <p:sp>
        <p:nvSpPr>
          <p:cNvPr id="2052" name="2051 Título"/>
          <p:cNvSpPr>
            <a:spLocks noGrp="1"/>
          </p:cNvSpPr>
          <p:nvPr>
            <p:ph type="title"/>
          </p:nvPr>
        </p:nvSpPr>
        <p:spPr>
          <a:xfrm>
            <a:off x="457200" y="274638"/>
            <a:ext cx="8229600" cy="1143000"/>
          </a:xfrm>
          <a:prstGeom prst="rect">
            <a:avLst/>
          </a:prstGeom>
          <a:noFill/>
          <a:ln>
            <a:noFill/>
          </a:ln>
        </p:spPr>
        <p:txBody>
          <a:bodyPr anchor="ctr"/>
          <a:lstStyle/>
          <a:p>
            <a:pPr lvl="0"/>
            <a:r>
              <a:rPr lang="en-US" altLang="en-US" dirty="0"/>
              <a:t>Haga clic para modificar el estilo de título del patrón</a:t>
            </a:r>
          </a:p>
        </p:txBody>
      </p:sp>
      <p:sp>
        <p:nvSpPr>
          <p:cNvPr id="2053" name="2052 Marcador de texto"/>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Haga clic para modificar el estilo de texto del patrón</a:t>
            </a:r>
          </a:p>
          <a:p>
            <a:pPr lvl="1"/>
            <a:r>
              <a:rPr lang="en-US" altLang="en-US" dirty="0"/>
              <a:t>Segundo nivel</a:t>
            </a:r>
          </a:p>
          <a:p>
            <a:pPr lvl="2"/>
            <a:r>
              <a:rPr lang="en-US" altLang="en-US" dirty="0"/>
              <a:t>Tercer nivel</a:t>
            </a:r>
          </a:p>
          <a:p>
            <a:pPr lvl="3"/>
            <a:r>
              <a:rPr lang="en-US" altLang="en-US" dirty="0"/>
              <a:t>Cuarto nivel</a:t>
            </a:r>
          </a:p>
          <a:p>
            <a:pPr lvl="4"/>
            <a:r>
              <a:rPr lang="en-US" altLang="en-US" dirty="0"/>
              <a:t>Quinto nivel</a:t>
            </a:r>
          </a:p>
        </p:txBody>
      </p:sp>
    </p:spTree>
    <p:extLst>
      <p:ext uri="{BB962C8B-B14F-4D97-AF65-F5344CB8AC3E}">
        <p14:creationId xmlns:p14="http://schemas.microsoft.com/office/powerpoint/2010/main" val="1167416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758E4FD2-0F97-47E4-9E56-36A4AA96CAB3}" type="datetimeFigureOut">
              <a:rPr lang="es-CO" smtClean="0"/>
              <a:pPr/>
              <a:t>12/11/2015</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DD1718A5-976E-40AC-964D-4DBC8C7D9C09}" type="slidenum">
              <a:rPr lang="es-CO" smtClean="0"/>
              <a:pPr/>
              <a:t>‹Nº›</a:t>
            </a:fld>
            <a:endParaRPr lang="es-CO" dirty="0"/>
          </a:p>
        </p:txBody>
      </p:sp>
    </p:spTree>
    <p:extLst>
      <p:ext uri="{BB962C8B-B14F-4D97-AF65-F5344CB8AC3E}">
        <p14:creationId xmlns:p14="http://schemas.microsoft.com/office/powerpoint/2010/main" val="3555948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58E4FD2-0F97-47E4-9E56-36A4AA96CAB3}" type="datetimeFigureOut">
              <a:rPr lang="es-CO" smtClean="0"/>
              <a:pPr/>
              <a:t>12/11/2015</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DD1718A5-976E-40AC-964D-4DBC8C7D9C09}" type="slidenum">
              <a:rPr lang="es-CO" smtClean="0"/>
              <a:pPr/>
              <a:t>‹Nº›</a:t>
            </a:fld>
            <a:endParaRPr lang="es-CO" dirty="0"/>
          </a:p>
        </p:txBody>
      </p:sp>
    </p:spTree>
    <p:extLst>
      <p:ext uri="{BB962C8B-B14F-4D97-AF65-F5344CB8AC3E}">
        <p14:creationId xmlns:p14="http://schemas.microsoft.com/office/powerpoint/2010/main" val="353703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758E4FD2-0F97-47E4-9E56-36A4AA96CAB3}" type="datetimeFigureOut">
              <a:rPr lang="es-CO" smtClean="0"/>
              <a:pPr/>
              <a:t>12/11/2015</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DD1718A5-976E-40AC-964D-4DBC8C7D9C09}" type="slidenum">
              <a:rPr lang="es-CO" smtClean="0"/>
              <a:pPr/>
              <a:t>‹Nº›</a:t>
            </a:fld>
            <a:endParaRPr lang="es-CO" dirty="0"/>
          </a:p>
        </p:txBody>
      </p:sp>
    </p:spTree>
    <p:extLst>
      <p:ext uri="{BB962C8B-B14F-4D97-AF65-F5344CB8AC3E}">
        <p14:creationId xmlns:p14="http://schemas.microsoft.com/office/powerpoint/2010/main" val="674806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758E4FD2-0F97-47E4-9E56-36A4AA96CAB3}" type="datetimeFigureOut">
              <a:rPr lang="es-CO" smtClean="0"/>
              <a:pPr/>
              <a:t>12/11/2015</a:t>
            </a:fld>
            <a:endParaRPr lang="es-CO" dirty="0"/>
          </a:p>
        </p:txBody>
      </p:sp>
      <p:sp>
        <p:nvSpPr>
          <p:cNvPr id="8" name="7 Marcador de pie de página"/>
          <p:cNvSpPr>
            <a:spLocks noGrp="1"/>
          </p:cNvSpPr>
          <p:nvPr>
            <p:ph type="ftr" sz="quarter" idx="11"/>
          </p:nvPr>
        </p:nvSpPr>
        <p:spPr/>
        <p:txBody>
          <a:bodyPr/>
          <a:lstStyle/>
          <a:p>
            <a:endParaRPr lang="es-CO" dirty="0"/>
          </a:p>
        </p:txBody>
      </p:sp>
      <p:sp>
        <p:nvSpPr>
          <p:cNvPr id="9" name="8 Marcador de número de diapositiva"/>
          <p:cNvSpPr>
            <a:spLocks noGrp="1"/>
          </p:cNvSpPr>
          <p:nvPr>
            <p:ph type="sldNum" sz="quarter" idx="12"/>
          </p:nvPr>
        </p:nvSpPr>
        <p:spPr/>
        <p:txBody>
          <a:bodyPr/>
          <a:lstStyle/>
          <a:p>
            <a:fld id="{DD1718A5-976E-40AC-964D-4DBC8C7D9C09}" type="slidenum">
              <a:rPr lang="es-CO" smtClean="0"/>
              <a:pPr/>
              <a:t>‹Nº›</a:t>
            </a:fld>
            <a:endParaRPr lang="es-CO" dirty="0"/>
          </a:p>
        </p:txBody>
      </p:sp>
    </p:spTree>
    <p:extLst>
      <p:ext uri="{BB962C8B-B14F-4D97-AF65-F5344CB8AC3E}">
        <p14:creationId xmlns:p14="http://schemas.microsoft.com/office/powerpoint/2010/main" val="4082224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758E4FD2-0F97-47E4-9E56-36A4AA96CAB3}" type="datetimeFigureOut">
              <a:rPr lang="es-CO" smtClean="0"/>
              <a:pPr/>
              <a:t>12/11/2015</a:t>
            </a:fld>
            <a:endParaRPr lang="es-CO" dirty="0"/>
          </a:p>
        </p:txBody>
      </p:sp>
      <p:sp>
        <p:nvSpPr>
          <p:cNvPr id="4" name="3 Marcador de pie de página"/>
          <p:cNvSpPr>
            <a:spLocks noGrp="1"/>
          </p:cNvSpPr>
          <p:nvPr>
            <p:ph type="ftr" sz="quarter" idx="11"/>
          </p:nvPr>
        </p:nvSpPr>
        <p:spPr/>
        <p:txBody>
          <a:bodyPr/>
          <a:lstStyle/>
          <a:p>
            <a:endParaRPr lang="es-CO" dirty="0"/>
          </a:p>
        </p:txBody>
      </p:sp>
      <p:sp>
        <p:nvSpPr>
          <p:cNvPr id="5" name="4 Marcador de número de diapositiva"/>
          <p:cNvSpPr>
            <a:spLocks noGrp="1"/>
          </p:cNvSpPr>
          <p:nvPr>
            <p:ph type="sldNum" sz="quarter" idx="12"/>
          </p:nvPr>
        </p:nvSpPr>
        <p:spPr/>
        <p:txBody>
          <a:bodyPr/>
          <a:lstStyle/>
          <a:p>
            <a:fld id="{DD1718A5-976E-40AC-964D-4DBC8C7D9C09}" type="slidenum">
              <a:rPr lang="es-CO" smtClean="0"/>
              <a:pPr/>
              <a:t>‹Nº›</a:t>
            </a:fld>
            <a:endParaRPr lang="es-CO" dirty="0"/>
          </a:p>
        </p:txBody>
      </p:sp>
    </p:spTree>
    <p:extLst>
      <p:ext uri="{BB962C8B-B14F-4D97-AF65-F5344CB8AC3E}">
        <p14:creationId xmlns:p14="http://schemas.microsoft.com/office/powerpoint/2010/main" val="2996453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58E4FD2-0F97-47E4-9E56-36A4AA96CAB3}" type="datetimeFigureOut">
              <a:rPr lang="es-CO" smtClean="0"/>
              <a:pPr/>
              <a:t>12/11/2015</a:t>
            </a:fld>
            <a:endParaRPr lang="es-CO" dirty="0"/>
          </a:p>
        </p:txBody>
      </p:sp>
      <p:sp>
        <p:nvSpPr>
          <p:cNvPr id="3" name="2 Marcador de pie de página"/>
          <p:cNvSpPr>
            <a:spLocks noGrp="1"/>
          </p:cNvSpPr>
          <p:nvPr>
            <p:ph type="ftr" sz="quarter" idx="11"/>
          </p:nvPr>
        </p:nvSpPr>
        <p:spPr/>
        <p:txBody>
          <a:bodyPr/>
          <a:lstStyle/>
          <a:p>
            <a:endParaRPr lang="es-CO" dirty="0"/>
          </a:p>
        </p:txBody>
      </p:sp>
      <p:sp>
        <p:nvSpPr>
          <p:cNvPr id="4" name="3 Marcador de número de diapositiva"/>
          <p:cNvSpPr>
            <a:spLocks noGrp="1"/>
          </p:cNvSpPr>
          <p:nvPr>
            <p:ph type="sldNum" sz="quarter" idx="12"/>
          </p:nvPr>
        </p:nvSpPr>
        <p:spPr/>
        <p:txBody>
          <a:bodyPr/>
          <a:lstStyle/>
          <a:p>
            <a:fld id="{DD1718A5-976E-40AC-964D-4DBC8C7D9C09}" type="slidenum">
              <a:rPr lang="es-CO" smtClean="0"/>
              <a:pPr/>
              <a:t>‹Nº›</a:t>
            </a:fld>
            <a:endParaRPr lang="es-CO" dirty="0"/>
          </a:p>
        </p:txBody>
      </p:sp>
    </p:spTree>
    <p:extLst>
      <p:ext uri="{BB962C8B-B14F-4D97-AF65-F5344CB8AC3E}">
        <p14:creationId xmlns:p14="http://schemas.microsoft.com/office/powerpoint/2010/main" val="4122175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58E4FD2-0F97-47E4-9E56-36A4AA96CAB3}" type="datetimeFigureOut">
              <a:rPr lang="es-CO" smtClean="0"/>
              <a:pPr/>
              <a:t>12/11/2015</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DD1718A5-976E-40AC-964D-4DBC8C7D9C09}" type="slidenum">
              <a:rPr lang="es-CO" smtClean="0"/>
              <a:pPr/>
              <a:t>‹Nº›</a:t>
            </a:fld>
            <a:endParaRPr lang="es-CO" dirty="0"/>
          </a:p>
        </p:txBody>
      </p:sp>
    </p:spTree>
    <p:extLst>
      <p:ext uri="{BB962C8B-B14F-4D97-AF65-F5344CB8AC3E}">
        <p14:creationId xmlns:p14="http://schemas.microsoft.com/office/powerpoint/2010/main" val="1905807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58E4FD2-0F97-47E4-9E56-36A4AA96CAB3}" type="datetimeFigureOut">
              <a:rPr lang="es-CO" smtClean="0"/>
              <a:pPr/>
              <a:t>12/11/2015</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DD1718A5-976E-40AC-964D-4DBC8C7D9C09}" type="slidenum">
              <a:rPr lang="es-CO" smtClean="0"/>
              <a:pPr/>
              <a:t>‹Nº›</a:t>
            </a:fld>
            <a:endParaRPr lang="es-CO" dirty="0"/>
          </a:p>
        </p:txBody>
      </p:sp>
    </p:spTree>
    <p:extLst>
      <p:ext uri="{BB962C8B-B14F-4D97-AF65-F5344CB8AC3E}">
        <p14:creationId xmlns:p14="http://schemas.microsoft.com/office/powerpoint/2010/main" val="1877116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8E4FD2-0F97-47E4-9E56-36A4AA96CAB3}" type="datetimeFigureOut">
              <a:rPr lang="es-CO" smtClean="0"/>
              <a:pPr/>
              <a:t>12/11/2015</a:t>
            </a:fld>
            <a:endParaRPr lang="es-CO"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718A5-976E-40AC-964D-4DBC8C7D9C09}" type="slidenum">
              <a:rPr lang="es-CO" smtClean="0"/>
              <a:pPr/>
              <a:t>‹Nº›</a:t>
            </a:fld>
            <a:endParaRPr lang="es-CO" dirty="0"/>
          </a:p>
        </p:txBody>
      </p:sp>
    </p:spTree>
    <p:extLst>
      <p:ext uri="{BB962C8B-B14F-4D97-AF65-F5344CB8AC3E}">
        <p14:creationId xmlns:p14="http://schemas.microsoft.com/office/powerpoint/2010/main" val="1367404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SHENAOS\Desktop\ENCUENTRO DEPARTAMENTAL DE VICTIMAS\FOTOS CAMARA DIC 2013 0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764705"/>
            <a:ext cx="3024336" cy="3102126"/>
          </a:xfrm>
          <a:prstGeom prst="rect">
            <a:avLst/>
          </a:prstGeom>
          <a:ln w="228600" cap="sq" cmpd="thickThin">
            <a:solidFill>
              <a:srgbClr val="0066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4 Rectángulo"/>
          <p:cNvSpPr/>
          <p:nvPr/>
        </p:nvSpPr>
        <p:spPr>
          <a:xfrm>
            <a:off x="899592" y="4198997"/>
            <a:ext cx="7344816" cy="2431435"/>
          </a:xfrm>
          <a:prstGeom prst="rect">
            <a:avLst/>
          </a:prstGeom>
        </p:spPr>
        <p:txBody>
          <a:bodyPr wrap="square">
            <a:spAutoFit/>
          </a:bodyPr>
          <a:lstStyle/>
          <a:p>
            <a:pPr algn="just"/>
            <a:r>
              <a:rPr lang="es-CO" sz="1600" b="1" dirty="0" smtClean="0"/>
              <a:t>El PAPSIVI  es el Programa mediante el cual el Gobierno Nacional da respuesta a la Medida de Rehabilitación en Salud, contenida en la ley 1448 de 2011.   La Secretaría Seccional de Salud de Antioquia lidera el programa, implementando directamente el componente psicosocial y coordinando con los actores del SGSSS competentes de garantizar  la atención integral en salud con enfoque psicosocial, diferencial y de derechos a las víctimas del conflicto armado. </a:t>
            </a:r>
          </a:p>
          <a:p>
            <a:pPr marL="342900" indent="-342900" algn="just">
              <a:buAutoNum type="arabicPeriod"/>
            </a:pPr>
            <a:endParaRPr lang="es-CO" sz="1400" dirty="0"/>
          </a:p>
          <a:p>
            <a:pPr algn="just"/>
            <a:endParaRPr lang="es-CO" sz="1400" dirty="0" smtClean="0"/>
          </a:p>
          <a:p>
            <a:pPr algn="just"/>
            <a:endParaRPr lang="es-CO" sz="1400" dirty="0"/>
          </a:p>
          <a:p>
            <a:pPr algn="just"/>
            <a:endParaRPr lang="es-CO" sz="1400" dirty="0" smtClean="0"/>
          </a:p>
        </p:txBody>
      </p:sp>
    </p:spTree>
    <p:extLst>
      <p:ext uri="{BB962C8B-B14F-4D97-AF65-F5344CB8AC3E}">
        <p14:creationId xmlns:p14="http://schemas.microsoft.com/office/powerpoint/2010/main" val="672176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123728" y="340271"/>
            <a:ext cx="4392488"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CO" sz="2400" b="1" dirty="0" smtClean="0"/>
              <a:t>RETOS DEL PAPSIVI</a:t>
            </a:r>
            <a:endParaRPr lang="es-CO" sz="2400" b="1" dirty="0"/>
          </a:p>
        </p:txBody>
      </p:sp>
      <p:graphicFrame>
        <p:nvGraphicFramePr>
          <p:cNvPr id="3" name="2 Diagrama"/>
          <p:cNvGraphicFramePr/>
          <p:nvPr>
            <p:extLst>
              <p:ext uri="{D42A27DB-BD31-4B8C-83A1-F6EECF244321}">
                <p14:modId xmlns:p14="http://schemas.microsoft.com/office/powerpoint/2010/main" val="4253093351"/>
              </p:ext>
            </p:extLst>
          </p:nvPr>
        </p:nvGraphicFramePr>
        <p:xfrm>
          <a:off x="611560" y="836712"/>
          <a:ext cx="8064895" cy="3847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5 Diagrama"/>
          <p:cNvGraphicFramePr/>
          <p:nvPr>
            <p:extLst>
              <p:ext uri="{D42A27DB-BD31-4B8C-83A1-F6EECF244321}">
                <p14:modId xmlns:p14="http://schemas.microsoft.com/office/powerpoint/2010/main" val="3467723799"/>
              </p:ext>
            </p:extLst>
          </p:nvPr>
        </p:nvGraphicFramePr>
        <p:xfrm>
          <a:off x="539552" y="3645024"/>
          <a:ext cx="8136904" cy="43520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303546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SHENAOS\Desktop\ENCUENTRO DEPARTAMENTAL DE VICTIMAS\FOTOS CAMARA DIC 2013 0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060848"/>
            <a:ext cx="1894845" cy="1943583"/>
          </a:xfrm>
          <a:prstGeom prst="rect">
            <a:avLst/>
          </a:prstGeom>
          <a:ln w="228600" cap="sq" cmpd="thickThin">
            <a:solidFill>
              <a:srgbClr val="0066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4 Rectángulo"/>
          <p:cNvSpPr/>
          <p:nvPr/>
        </p:nvSpPr>
        <p:spPr>
          <a:xfrm>
            <a:off x="2843808" y="980728"/>
            <a:ext cx="5400600" cy="4832092"/>
          </a:xfrm>
          <a:prstGeom prst="rect">
            <a:avLst/>
          </a:prstGeom>
        </p:spPr>
        <p:txBody>
          <a:bodyPr wrap="square">
            <a:spAutoFit/>
          </a:bodyPr>
          <a:lstStyle/>
          <a:p>
            <a:pPr marL="285750" indent="-285750" algn="just">
              <a:buFont typeface="Arial" panose="020B0604020202020204" pitchFamily="34" charset="0"/>
              <a:buChar char="•"/>
            </a:pPr>
            <a:r>
              <a:rPr lang="es-CO" sz="1400" dirty="0" smtClean="0"/>
              <a:t>Diseñar </a:t>
            </a:r>
            <a:r>
              <a:rPr lang="es-CO" sz="1400" dirty="0"/>
              <a:t>una propuesta de implementación, continuidad y aumento gradual de la cobertura para el próximo </a:t>
            </a:r>
            <a:r>
              <a:rPr lang="es-CO" sz="1400" dirty="0" err="1"/>
              <a:t>cuatrenio</a:t>
            </a:r>
            <a:r>
              <a:rPr lang="es-CO" sz="1400" dirty="0"/>
              <a:t>, con fuentes y montos de financiamiento definidos a nivel Nacional y Departamental. </a:t>
            </a:r>
          </a:p>
          <a:p>
            <a:pPr marL="285750" indent="-285750" algn="just">
              <a:buFont typeface="Arial" panose="020B0604020202020204" pitchFamily="34" charset="0"/>
              <a:buChar char="•"/>
            </a:pPr>
            <a:r>
              <a:rPr lang="es-CO" sz="1400" dirty="0"/>
              <a:t>Definir la  implementación en consonancia con el Plan Decenal de Salud Pública.  Este programa de acuerdo con la Ley de Víctimas debe ser implementado de manera continua hasta 2021. </a:t>
            </a:r>
          </a:p>
          <a:p>
            <a:pPr marL="285750" indent="-285750" algn="just">
              <a:buFont typeface="Arial" panose="020B0604020202020204" pitchFamily="34" charset="0"/>
              <a:buChar char="•"/>
            </a:pPr>
            <a:r>
              <a:rPr lang="es-CO" sz="1400" dirty="0"/>
              <a:t>Construir  el capítulo de  víctimas del Plan Decenal de Salud Pública, en la dimensión transversal de Gestión de Poblaciones Vulnerables.    </a:t>
            </a:r>
          </a:p>
          <a:p>
            <a:pPr marL="285750" indent="-285750" algn="just">
              <a:buFont typeface="Arial" panose="020B0604020202020204" pitchFamily="34" charset="0"/>
              <a:buChar char="•"/>
            </a:pPr>
            <a:r>
              <a:rPr lang="es-CO" sz="1400" dirty="0"/>
              <a:t>Fortalecer la coordinación y  articulación con los municipios donde se implementa el PAPSIVI, a fin de que el Programa quede incluido en los Planes de Atención y Reparación a Víctimas y se destine presupuesto para apoyo logístico, técnico y recurso humano que haga las funciones de Enlace para  la orientación, derivación y acompañamiento de las víctimas en el acceso a la medida de rehabilitación en salud. </a:t>
            </a:r>
            <a:endParaRPr lang="es-CO" sz="1400" dirty="0" smtClean="0"/>
          </a:p>
          <a:p>
            <a:pPr marL="285750" indent="-285750" algn="just">
              <a:buFont typeface="Arial" panose="020B0604020202020204" pitchFamily="34" charset="0"/>
              <a:buChar char="•"/>
            </a:pPr>
            <a:r>
              <a:rPr lang="es-CO" sz="1400" dirty="0" smtClean="0"/>
              <a:t>Fortalecer la articulación al interior de la Secretaría Seccional de Salud para integrar los componentes psicosocial y de atención integral en salud en todos los procesos de Aseguramiento, Prestación de Servicios y Programas de Salud Pública con enfoque diferencial. </a:t>
            </a:r>
          </a:p>
          <a:p>
            <a:pPr marL="285750" indent="-285750" algn="just">
              <a:buFont typeface="Arial" panose="020B0604020202020204" pitchFamily="34" charset="0"/>
              <a:buChar char="•"/>
            </a:pPr>
            <a:endParaRPr lang="es-CO" sz="1400" dirty="0"/>
          </a:p>
        </p:txBody>
      </p:sp>
      <p:sp>
        <p:nvSpPr>
          <p:cNvPr id="6" name="5 CuadroTexto"/>
          <p:cNvSpPr txBox="1"/>
          <p:nvPr/>
        </p:nvSpPr>
        <p:spPr>
          <a:xfrm>
            <a:off x="2123728" y="340271"/>
            <a:ext cx="4392488"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CO" sz="2400" b="1" dirty="0" smtClean="0"/>
              <a:t>RECOMENDACIONES </a:t>
            </a:r>
            <a:endParaRPr lang="es-CO" sz="2400" b="1" dirty="0"/>
          </a:p>
        </p:txBody>
      </p:sp>
    </p:spTree>
    <p:extLst>
      <p:ext uri="{BB962C8B-B14F-4D97-AF65-F5344CB8AC3E}">
        <p14:creationId xmlns:p14="http://schemas.microsoft.com/office/powerpoint/2010/main" val="327692008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4210</TotalTime>
  <Words>516</Words>
  <Application>Microsoft Office PowerPoint</Application>
  <PresentationFormat>Presentación en pantalla (4:3)</PresentationFormat>
  <Paragraphs>17</Paragraphs>
  <Slides>3</Slides>
  <Notes>0</Notes>
  <HiddenSlides>0</HiddenSlides>
  <MMClips>0</MMClips>
  <ScaleCrop>false</ScaleCrop>
  <HeadingPairs>
    <vt:vector size="4" baseType="variant">
      <vt:variant>
        <vt:lpstr>Tema</vt:lpstr>
      </vt:variant>
      <vt:variant>
        <vt:i4>1</vt:i4>
      </vt:variant>
      <vt:variant>
        <vt:lpstr>Títulos de diapositiva</vt:lpstr>
      </vt:variant>
      <vt:variant>
        <vt:i4>3</vt:i4>
      </vt:variant>
    </vt:vector>
  </HeadingPairs>
  <TitlesOfParts>
    <vt:vector size="4" baseType="lpstr">
      <vt:lpstr>Tema de Office</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ANI LADY ZAPATA BERRIO</dc:creator>
  <cp:lastModifiedBy>ALEXANDRA GALLO TABARES</cp:lastModifiedBy>
  <cp:revision>388</cp:revision>
  <cp:lastPrinted>2014-01-31T13:00:13Z</cp:lastPrinted>
  <dcterms:created xsi:type="dcterms:W3CDTF">2013-04-17T13:16:48Z</dcterms:created>
  <dcterms:modified xsi:type="dcterms:W3CDTF">2015-11-12T22:34:42Z</dcterms:modified>
</cp:coreProperties>
</file>